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0.xml" ContentType="application/vnd.ms-office.chartcolorstyle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  <Override PartName="/ppt/charts/style12.xml" ContentType="application/vnd.ms-office.chartstyle+xml"/>
  <Override PartName="/ppt/charts/colors1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3" r:id="rId1"/>
    <p:sldMasterId id="2147483737" r:id="rId2"/>
    <p:sldMasterId id="2147483660" r:id="rId3"/>
    <p:sldMasterId id="2147483665" r:id="rId4"/>
    <p:sldMasterId id="2147483671" r:id="rId5"/>
    <p:sldMasterId id="2147483674" r:id="rId6"/>
    <p:sldMasterId id="2147483680" r:id="rId7"/>
    <p:sldMasterId id="2147483686" r:id="rId8"/>
    <p:sldMasterId id="2147483699" r:id="rId9"/>
    <p:sldMasterId id="2147483745" r:id="rId10"/>
  </p:sldMasterIdLst>
  <p:notesMasterIdLst>
    <p:notesMasterId r:id="rId43"/>
  </p:notesMasterIdLst>
  <p:sldIdLst>
    <p:sldId id="258" r:id="rId11"/>
    <p:sldId id="259" r:id="rId12"/>
    <p:sldId id="589" r:id="rId13"/>
    <p:sldId id="593" r:id="rId14"/>
    <p:sldId id="594" r:id="rId15"/>
    <p:sldId id="603" r:id="rId16"/>
    <p:sldId id="604" r:id="rId17"/>
    <p:sldId id="595" r:id="rId18"/>
    <p:sldId id="585" r:id="rId19"/>
    <p:sldId id="586" r:id="rId20"/>
    <p:sldId id="600" r:id="rId21"/>
    <p:sldId id="601" r:id="rId22"/>
    <p:sldId id="602" r:id="rId23"/>
    <p:sldId id="610" r:id="rId24"/>
    <p:sldId id="609" r:id="rId25"/>
    <p:sldId id="611" r:id="rId26"/>
    <p:sldId id="598" r:id="rId27"/>
    <p:sldId id="599" r:id="rId28"/>
    <p:sldId id="605" r:id="rId29"/>
    <p:sldId id="548" r:id="rId30"/>
    <p:sldId id="550" r:id="rId31"/>
    <p:sldId id="551" r:id="rId32"/>
    <p:sldId id="559" r:id="rId33"/>
    <p:sldId id="552" r:id="rId34"/>
    <p:sldId id="553" r:id="rId35"/>
    <p:sldId id="554" r:id="rId36"/>
    <p:sldId id="555" r:id="rId37"/>
    <p:sldId id="557" r:id="rId38"/>
    <p:sldId id="558" r:id="rId39"/>
    <p:sldId id="560" r:id="rId40"/>
    <p:sldId id="606" r:id="rId41"/>
    <p:sldId id="607" r:id="rId42"/>
  </p:sldIdLst>
  <p:sldSz cx="9144000" cy="6858000" type="screen4x3"/>
  <p:notesSz cx="7019925" cy="9305925"/>
  <p:embeddedFontLst>
    <p:embeddedFont>
      <p:font typeface="Helvetica Neue" panose="020B0604020202020204"/>
      <p:regular r:id="rId44"/>
      <p:bold r:id="rId45"/>
      <p:italic r:id="rId46"/>
      <p:boldItalic r:id="rId47"/>
    </p:embeddedFont>
    <p:embeddedFont>
      <p:font typeface="SJSU Spartan Regular" panose="02000000000000000000" charset="0"/>
      <p:regular r:id="rId48"/>
    </p:embeddedFont>
    <p:embeddedFont>
      <p:font typeface="SJSU Spartan Bold" panose="02000000000000000000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1B665-E86F-466B-813B-4E6C05761FB7}">
          <p14:sldIdLst>
            <p14:sldId id="258"/>
            <p14:sldId id="259"/>
          </p14:sldIdLst>
        </p14:section>
        <p14:section name="Untitled Section" id="{F72D753F-32C6-4738-A0A3-6903C130F7D4}">
          <p14:sldIdLst>
            <p14:sldId id="589"/>
            <p14:sldId id="593"/>
            <p14:sldId id="594"/>
            <p14:sldId id="603"/>
            <p14:sldId id="604"/>
            <p14:sldId id="595"/>
            <p14:sldId id="585"/>
            <p14:sldId id="586"/>
            <p14:sldId id="600"/>
            <p14:sldId id="601"/>
            <p14:sldId id="602"/>
            <p14:sldId id="610"/>
            <p14:sldId id="609"/>
            <p14:sldId id="611"/>
            <p14:sldId id="598"/>
            <p14:sldId id="599"/>
            <p14:sldId id="605"/>
            <p14:sldId id="548"/>
            <p14:sldId id="550"/>
            <p14:sldId id="551"/>
            <p14:sldId id="559"/>
            <p14:sldId id="552"/>
            <p14:sldId id="553"/>
            <p14:sldId id="554"/>
            <p14:sldId id="555"/>
            <p14:sldId id="557"/>
            <p14:sldId id="558"/>
            <p14:sldId id="560"/>
            <p14:sldId id="606"/>
            <p14:sldId id="60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 horzBarState="maximized">
    <p:restoredLeft sz="18191" autoAdjust="0"/>
    <p:restoredTop sz="95630" autoAdjust="0"/>
  </p:normalViewPr>
  <p:slideViewPr>
    <p:cSldViewPr snapToGrid="0">
      <p:cViewPr varScale="1">
        <p:scale>
          <a:sx n="69" d="100"/>
          <a:sy n="69" d="100"/>
        </p:scale>
        <p:origin x="-179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5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font" Target="fonts/font3.fntdata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Relationship Id="rId4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Relationship Id="rId4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Relationship Id="rId4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Relationship Id="rId4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Relationship Id="rId4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Relationship Id="rId4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Relationship Id="rId4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Relationship Id="rId4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9.xlsx"/><Relationship Id="rId4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78285056"/>
        <c:axId val="173010304"/>
      </c:barChart>
      <c:catAx>
        <c:axId val="178285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3010304"/>
        <c:crosses val="autoZero"/>
        <c:auto val="1"/>
        <c:lblAlgn val="ctr"/>
        <c:lblOffset val="100"/>
        <c:noMultiLvlLbl val="0"/>
      </c:catAx>
      <c:valAx>
        <c:axId val="173010304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78285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78286080"/>
        <c:axId val="173012608"/>
      </c:barChart>
      <c:catAx>
        <c:axId val="178286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3012608"/>
        <c:crosses val="autoZero"/>
        <c:auto val="1"/>
        <c:lblAlgn val="ctr"/>
        <c:lblOffset val="100"/>
        <c:noMultiLvlLbl val="0"/>
      </c:catAx>
      <c:valAx>
        <c:axId val="17301260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78286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Blue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</c:v>
                </c:pt>
                <c:pt idx="1">
                  <c:v>140</c:v>
                </c:pt>
                <c:pt idx="2">
                  <c:v>190</c:v>
                </c:pt>
                <c:pt idx="3">
                  <c:v>180</c:v>
                </c:pt>
                <c:pt idx="4">
                  <c:v>210</c:v>
                </c:pt>
                <c:pt idx="5">
                  <c:v>260</c:v>
                </c:pt>
                <c:pt idx="6">
                  <c:v>255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150</c:v>
                </c:pt>
                <c:pt idx="1">
                  <c:v>225</c:v>
                </c:pt>
                <c:pt idx="2">
                  <c:v>140</c:v>
                </c:pt>
                <c:pt idx="3">
                  <c:v>200</c:v>
                </c:pt>
                <c:pt idx="4">
                  <c:v>100</c:v>
                </c:pt>
                <c:pt idx="5">
                  <c:v>225</c:v>
                </c:pt>
                <c:pt idx="6">
                  <c:v>300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8347520"/>
        <c:axId val="173014336"/>
      </c:lineChart>
      <c:catAx>
        <c:axId val="178347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73014336"/>
        <c:crossesAt val="0"/>
        <c:auto val="1"/>
        <c:lblAlgn val="ctr"/>
        <c:lblOffset val="100"/>
        <c:noMultiLvlLbl val="0"/>
      </c:catAx>
      <c:valAx>
        <c:axId val="173014336"/>
        <c:scaling>
          <c:orientation val="minMax"/>
          <c:max val="300"/>
          <c:min val="5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7834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29712550265527"/>
          <c:y val="0.16611742334415455"/>
          <c:w val="0.77442029647610955"/>
          <c:h val="0.452040141975877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6913868147898501"/>
                  <c:y val="8.08593700258753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177671941378832"/>
                      <c:h val="0.1378828040180361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39254039575637"/>
          <c:y val="0.1734524376567152"/>
          <c:w val="0.7593624444981214"/>
          <c:h val="0.443251080016542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2009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9.051390534677059E-2"/>
                  <c:y val="-0.214453111807756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60159146767"/>
                      <c:h val="0.1566328028646159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78282496"/>
        <c:axId val="173008576"/>
      </c:barChart>
      <c:catAx>
        <c:axId val="1782824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73008576"/>
        <c:crosses val="autoZero"/>
        <c:auto val="1"/>
        <c:lblAlgn val="ctr"/>
        <c:lblOffset val="100"/>
        <c:noMultiLvlLbl val="0"/>
      </c:catAx>
      <c:valAx>
        <c:axId val="1730085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78282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0.04595</cdr:x>
      <cdr:y>0.7115</cdr:y>
    </cdr:from>
    <cdr:to>
      <cdr:x>0.95203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0948" y="3736126"/>
          <a:ext cx="2187757" cy="313052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0.04595</cdr:x>
      <cdr:y>0.80328</cdr:y>
    </cdr:from>
    <cdr:to>
      <cdr:x>0.9465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33427" y="4218067"/>
          <a:ext cx="2614863" cy="10329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0.04462</cdr:x>
      <cdr:y>0.7115</cdr:y>
    </cdr:from>
    <cdr:to>
      <cdr:x>0.9565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4273" y="3736125"/>
          <a:ext cx="3765905" cy="313053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0.04171</cdr:x>
      <cdr:y>0.80328</cdr:y>
    </cdr:from>
    <cdr:to>
      <cdr:x>0.95067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29681" y="4352707"/>
          <a:ext cx="5005136" cy="106596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adipiacing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noborust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jaobroaibi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0.11581</cdr:x>
      <cdr:y>0.71522</cdr:y>
    </cdr:from>
    <cdr:to>
      <cdr:x>0.88419</cdr:x>
      <cdr:y>0.8695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366301" y="3875539"/>
          <a:ext cx="2430349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0.1158</cdr:x>
      <cdr:y>0.71972</cdr:y>
    </cdr:from>
    <cdr:to>
      <cdr:x>0.8842</cdr:x>
      <cdr:y>0.874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366286" y="3899923"/>
          <a:ext cx="2430384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0.05082</cdr:x>
      <cdr:y>0.7115</cdr:y>
    </cdr:from>
    <cdr:to>
      <cdr:x>0.94774</cdr:x>
      <cdr:y>0.7688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543" y="3736126"/>
          <a:ext cx="1580316" cy="300860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0.05082</cdr:x>
      <cdr:y>0.80328</cdr:y>
    </cdr:from>
    <cdr:to>
      <cdr:x>1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19400" y="4218058"/>
          <a:ext cx="2229854" cy="103299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6BE5585-5706-4A65-8753-B295ED1777B0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CBD2C901-C54C-451E-83B0-7F578DB9A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2C901-C54C-451E-83B0-7F578DB9AAA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5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1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Overview and Instr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7622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Template Overview and Instructions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28649" y="1258615"/>
            <a:ext cx="506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Remember to delete this slide before giving your presentation.</a:t>
            </a:r>
            <a:endParaRPr lang="en-US" sz="1200" i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28650" y="1535614"/>
            <a:ext cx="394335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In this SJSU PowerPoint template, you will find options for a variety of slides to help you make an impactful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Cover and Title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your presentation with one of the title slides.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Bumpers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Use a bumper slide to signal a transition to a new section of your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Section Headers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a new topic or section of your presentation with a section header.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Content Slides (White and Blue Options)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Content slides allow you to present a combination of text, imagery and/or charts.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Image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Let large, compelling images tell your story. Choose from provided image slides or use the university's photo library to find an image that supports your message.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Charts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Using the instructions below, create custom charts and graphs to present your data.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1535614"/>
            <a:ext cx="3941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How to customize your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insert your lockup (departmental logo) in place of the SJSU primary mark/logo on a slide, right-click (or 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Ctrl+click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on Mac) the image and select "Format Shape," then use the "File" button under “Fill – Insert Picture From." You may need to resize the lockup if its size differs from that of the primary mark. To resize, go to "Size/Position" and, under "Text Box,” select "Resize Shape to Fit Text."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use the built-in charts, you will first need to edit the data for the chart on the Slide Master. Go to View &gt; Slide Master and then find the chart you’d like to edit. Right-click and select "Edit Data." When you are done editing, go back to the Home tab and insert a new slide based on that Slide Master.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some slide layouts, you will need to manually turn on the footer and/or slide numbers.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compelling SJSU imagery to use in your presentation, go to: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go.sjsu.edu/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photographylibrary</a:t>
            </a:r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Plai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Cust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9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4423779"/>
            <a:ext cx="8070182" cy="838033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4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616411"/>
            <a:ext cx="7886700" cy="918243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695575"/>
            <a:ext cx="7886700" cy="22621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Section Subhead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5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12"/>
            <a:ext cx="7886700" cy="517190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Small Header (less important or imagery is used)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576262" y="2073318"/>
            <a:ext cx="3991476" cy="226218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, </a:t>
            </a:r>
            <a:r>
              <a:rPr lang="en-US" dirty="0" err="1" smtClean="0"/>
              <a:t>fringilla</a:t>
            </a:r>
            <a:r>
              <a:rPr lang="en-US" dirty="0" smtClean="0"/>
              <a:t> in dui in,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8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6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4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8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535365-3177-41EB-BB98-8470F39BBC1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BCD3D9-CAD5-4EA0-9E73-516CFC457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Walking on Camp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Blue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Blue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Swimming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064328" y="783771"/>
            <a:ext cx="301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For compelling SJSU imagery: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go.sjsu.edu/</a:t>
            </a:r>
            <a:r>
              <a:rPr lang="en-US" sz="1600" dirty="0" err="1" smtClean="0">
                <a:solidFill>
                  <a:schemeClr val="bg1"/>
                </a:solidFill>
                <a:latin typeface="Helvetica Neue" panose="02000503000000020004" pitchFamily="50"/>
              </a:rPr>
              <a:t>photographylibrary</a:t>
            </a:r>
            <a:endParaRPr lang="en-US" sz="1600" dirty="0">
              <a:solidFill>
                <a:schemeClr val="bg1"/>
              </a:solidFill>
              <a:latin typeface="Helvetica Neue" panose="02000503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9917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Gray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Gray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Top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ower H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assroom with Centered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5818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Centered Head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669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09"/>
            <a:ext cx="5314950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1416385"/>
            <a:ext cx="5314949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033504"/>
            <a:ext cx="3943350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317892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Left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600" y="702009"/>
            <a:ext cx="4138863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800601" y="1416385"/>
            <a:ext cx="4138863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2033504"/>
            <a:ext cx="4138863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8121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543625441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413335830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51365510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-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2996127049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1856341872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216628881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ustom with Primary M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6" name="Title 1" descr="SJSU Primary Mark" title="SJSU Primary Mark"/>
          <p:cNvSpPr>
            <a:spLocks noGrp="1"/>
          </p:cNvSpPr>
          <p:nvPr>
            <p:ph type="title" hasCustomPrompt="1"/>
          </p:nvPr>
        </p:nvSpPr>
        <p:spPr>
          <a:xfrm>
            <a:off x="2157984" y="3264408"/>
            <a:ext cx="4837176" cy="9052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4039942456"/>
              </p:ext>
            </p:extLst>
          </p:nvPr>
        </p:nvGraphicFramePr>
        <p:xfrm>
          <a:off x="122128" y="711230"/>
          <a:ext cx="316295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1447531141"/>
              </p:ext>
            </p:extLst>
          </p:nvPr>
        </p:nvGraphicFramePr>
        <p:xfrm>
          <a:off x="5883967" y="711230"/>
          <a:ext cx="316295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85084" y="711229"/>
            <a:ext cx="2598884" cy="143841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  <a:lvl2pPr marL="457200" indent="0">
              <a:buFontTx/>
              <a:buNone/>
              <a:defRPr sz="1800"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1600"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1400"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1400"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 Line 1</a:t>
            </a:r>
            <a:br>
              <a:rPr lang="en-US" dirty="0" smtClean="0"/>
            </a:br>
            <a:r>
              <a:rPr lang="en-US" dirty="0" smtClean="0"/>
              <a:t>Subheading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85083" y="1799342"/>
            <a:ext cx="2598884" cy="433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spc="0" dirty="0" smtClean="0">
                <a:latin typeface="Helvetica Neue" panose="020B0604020202020204" pitchFamily="34" charset="0"/>
              </a:rPr>
              <a:t>Lorem ipsum dolor sit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amet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consectetur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adipiscing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elit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sed</a:t>
            </a:r>
            <a:r>
              <a:rPr lang="en-US" sz="1200" spc="0" dirty="0" smtClean="0">
                <a:latin typeface="Helvetica Neue" panose="020B0604020202020204" pitchFamily="34" charset="0"/>
              </a:rPr>
              <a:t> do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eiusmod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tempor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incididunt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labore</a:t>
            </a:r>
            <a:r>
              <a:rPr lang="en-US" sz="1200" spc="0" dirty="0" smtClean="0">
                <a:latin typeface="Helvetica Neue" panose="020B0604020202020204" pitchFamily="34" charset="0"/>
              </a:rPr>
              <a:t> et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magna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aliqua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enim</a:t>
            </a:r>
            <a:r>
              <a:rPr lang="en-US" sz="1200" spc="0" dirty="0" smtClean="0">
                <a:latin typeface="Helvetica Neue" panose="020B0604020202020204" pitchFamily="34" charset="0"/>
              </a:rPr>
              <a:t> ad minim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veniam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quis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nostrud</a:t>
            </a:r>
            <a:r>
              <a:rPr lang="en-US" sz="1200" spc="0" dirty="0" smtClean="0">
                <a:latin typeface="Helvetica Neue" panose="020B0604020202020204" pitchFamily="34" charset="0"/>
              </a:rPr>
              <a:t> exercitation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ullamco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laboris</a:t>
            </a:r>
            <a:r>
              <a:rPr lang="en-US" sz="1200" spc="0" dirty="0" smtClean="0">
                <a:latin typeface="Helvetica Neue" panose="020B0604020202020204" pitchFamily="34" charset="0"/>
              </a:rPr>
              <a:t> nisi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aliquip</a:t>
            </a:r>
            <a:r>
              <a:rPr lang="en-US" sz="1200" spc="0" dirty="0" smtClean="0">
                <a:latin typeface="Helvetica Neue" panose="020B0604020202020204" pitchFamily="34" charset="0"/>
              </a:rPr>
              <a:t> ex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ea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commodo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consequat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aute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irure</a:t>
            </a:r>
            <a:r>
              <a:rPr lang="en-US" sz="1200" spc="0" dirty="0" smtClean="0">
                <a:latin typeface="Helvetica Neue" panose="020B0604020202020204" pitchFamily="34" charset="0"/>
              </a:rPr>
              <a:t> dolor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reprehenderit</a:t>
            </a:r>
            <a:r>
              <a:rPr lang="en-US" sz="1200" spc="0" dirty="0" smtClean="0">
                <a:latin typeface="Helvetica Neue" panose="020B0604020202020204" pitchFamily="34" charset="0"/>
              </a:rPr>
              <a:t>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voluptate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velit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esse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cillum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eu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fugiat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nulla</a:t>
            </a:r>
            <a:r>
              <a:rPr lang="en-US" sz="1200" spc="0" dirty="0" smtClean="0">
                <a:latin typeface="Helvetica Neue" panose="020B0604020202020204" pitchFamily="34" charset="0"/>
              </a:rPr>
              <a:t>.</a:t>
            </a:r>
            <a:endParaRPr lang="en-US" sz="1200" spc="0" dirty="0">
              <a:latin typeface="Helvetica Neue" panose="020B0604020202020204" pitchFamily="34" charset="0"/>
            </a:endParaRPr>
          </a:p>
        </p:txBody>
      </p:sp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Chart 11"/>
          <p:cNvGraphicFramePr/>
          <p:nvPr userDrawn="1">
            <p:extLst>
              <p:ext uri="{D42A27DB-BD31-4B8C-83A1-F6EECF244321}">
                <p14:modId xmlns:p14="http://schemas.microsoft.com/office/powerpoint/2010/main" val="1480934478"/>
              </p:ext>
            </p:extLst>
          </p:nvPr>
        </p:nvGraphicFramePr>
        <p:xfrm>
          <a:off x="475934" y="925158"/>
          <a:ext cx="1761941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 userDrawn="1">
            <p:extLst>
              <p:ext uri="{D42A27DB-BD31-4B8C-83A1-F6EECF244321}">
                <p14:modId xmlns:p14="http://schemas.microsoft.com/office/powerpoint/2010/main" val="453936038"/>
              </p:ext>
            </p:extLst>
          </p:nvPr>
        </p:nvGraphicFramePr>
        <p:xfrm>
          <a:off x="2502569" y="925158"/>
          <a:ext cx="2414530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 userDrawn="1">
            <p:extLst>
              <p:ext uri="{D42A27DB-BD31-4B8C-83A1-F6EECF244321}">
                <p14:modId xmlns:p14="http://schemas.microsoft.com/office/powerpoint/2010/main" val="2747769721"/>
              </p:ext>
            </p:extLst>
          </p:nvPr>
        </p:nvGraphicFramePr>
        <p:xfrm>
          <a:off x="4917099" y="925158"/>
          <a:ext cx="4129825" cy="5251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7" name="Chart 16"/>
          <p:cNvGraphicFramePr/>
          <p:nvPr userDrawn="1">
            <p:extLst>
              <p:ext uri="{D42A27DB-BD31-4B8C-83A1-F6EECF244321}">
                <p14:modId xmlns:p14="http://schemas.microsoft.com/office/powerpoint/2010/main" val="3496389544"/>
              </p:ext>
            </p:extLst>
          </p:nvPr>
        </p:nvGraphicFramePr>
        <p:xfrm>
          <a:off x="122129" y="962200"/>
          <a:ext cx="5123640" cy="5167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 userDrawn="1"/>
        </p:nvSpPr>
        <p:spPr>
          <a:xfrm>
            <a:off x="6220326" y="1426173"/>
            <a:ext cx="2826597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7200" dirty="0" smtClean="0">
                <a:solidFill>
                  <a:schemeClr val="tx2"/>
                </a:solidFill>
                <a:latin typeface="SJSU Spartan Bold" panose="02000000000000000000" pitchFamily="2" charset="0"/>
              </a:rPr>
              <a:t>36%</a:t>
            </a:r>
          </a:p>
          <a:p>
            <a:pPr>
              <a:lnSpc>
                <a:spcPts val="4800"/>
              </a:lnSpc>
            </a:pPr>
            <a:r>
              <a:rPr lang="en-US" sz="4000" dirty="0" smtClean="0">
                <a:solidFill>
                  <a:srgbClr val="666666"/>
                </a:solidFill>
                <a:latin typeface="SJSU Spartan Bold" panose="02000000000000000000" pitchFamily="2" charset="0"/>
              </a:rPr>
              <a:t>Increase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20326" y="2755768"/>
            <a:ext cx="2446902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 smtClean="0">
                <a:latin typeface="SJSU Spartan Regular" panose="02000000000000000000" pitchFamily="2" charset="0"/>
              </a:rPr>
              <a:t>Blue Total</a:t>
            </a:r>
          </a:p>
          <a:p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pPr marL="280988" indent="0"/>
            <a:r>
              <a:rPr lang="en-US" sz="1200" dirty="0" smtClean="0">
                <a:latin typeface="SJSU Spartan Regular" panose="02000000000000000000" pitchFamily="2" charset="0"/>
              </a:rPr>
              <a:t>Gold</a:t>
            </a:r>
            <a:r>
              <a:rPr lang="en-US" sz="1200" baseline="0" dirty="0" smtClean="0">
                <a:latin typeface="SJSU Spartan Regular" panose="02000000000000000000" pitchFamily="2" charset="0"/>
              </a:rPr>
              <a:t> Total</a:t>
            </a:r>
            <a:endParaRPr lang="en-US" sz="1200" dirty="0" smtClean="0">
              <a:latin typeface="SJSU Spartan Regular" panose="02000000000000000000" pitchFamily="2" charset="0"/>
            </a:endParaRPr>
          </a:p>
          <a:p>
            <a:pPr marL="465138" indent="0"/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pPr marL="465138" indent="0"/>
            <a:endParaRPr lang="en-US" sz="1200" dirty="0">
              <a:latin typeface="SJSU Spartan Regular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220326" y="3586765"/>
            <a:ext cx="2446902" cy="584775"/>
          </a:xfrm>
          <a:prstGeom prst="rect">
            <a:avLst/>
          </a:prstGeom>
          <a:solidFill>
            <a:schemeClr val="tx2"/>
          </a:solidFill>
        </p:spPr>
        <p:txBody>
          <a:bodyPr wrap="square" numCol="1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Total End of the Year Values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148</a:t>
            </a:r>
            <a:r>
              <a:rPr lang="en-US" sz="2000" b="1" baseline="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Million</a:t>
            </a:r>
            <a:endParaRPr lang="en-US" sz="2000" b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20325" y="4211100"/>
            <a:ext cx="2826597" cy="13619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Lorem ipsum dolor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consectetur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adipiscing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elit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Vestibulum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elementum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nulla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tincidunt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rhoncus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Cras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eget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purus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lacinia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nisl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</a:t>
            </a:r>
          </a:p>
        </p:txBody>
      </p:sp>
      <p:sp>
        <p:nvSpPr>
          <p:cNvPr id="10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53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16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641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6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3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1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2602" y="1611064"/>
            <a:ext cx="5438921" cy="36194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FontTx/>
              <a:buNone/>
              <a:defRPr sz="2800" baseline="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Agenda Line 1</a:t>
            </a:r>
            <a:br>
              <a:rPr lang="en-US" dirty="0" smtClean="0"/>
            </a:br>
            <a:r>
              <a:rPr lang="en-US" dirty="0" smtClean="0"/>
              <a:t>Agenda Line 2</a:t>
            </a:r>
            <a:br>
              <a:rPr lang="en-US" dirty="0" smtClean="0"/>
            </a:br>
            <a:r>
              <a:rPr lang="en-US" dirty="0" smtClean="0"/>
              <a:t>Agenda Line 3</a:t>
            </a:r>
            <a:br>
              <a:rPr lang="en-US" dirty="0" smtClean="0"/>
            </a:br>
            <a:r>
              <a:rPr lang="en-US" dirty="0" smtClean="0"/>
              <a:t>Agenda Line 4</a:t>
            </a:r>
          </a:p>
        </p:txBody>
      </p:sp>
    </p:spTree>
    <p:extLst>
      <p:ext uri="{BB962C8B-B14F-4D97-AF65-F5344CB8AC3E}">
        <p14:creationId xmlns:p14="http://schemas.microsoft.com/office/powerpoint/2010/main" val="44802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E188954-581E-45AA-9C51-4B2140537F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White Image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theme" Target="../theme/theme10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9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29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2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9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0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743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67" r:id="rId3"/>
    <p:sldLayoutId id="2147483668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04039"/>
            <a:ext cx="7886700" cy="7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769"/>
            <a:ext cx="78867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Section Subhead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7734" y="6217920"/>
            <a:ext cx="3748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5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666666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4400" kern="1200">
          <a:solidFill>
            <a:schemeClr val="tx2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6" r:id="rId3"/>
    <p:sldLayoutId id="2147483679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2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741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2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90" r:id="rId3"/>
    <p:sldLayoutId id="2147483689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Helvetica Neue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128" y="0"/>
            <a:ext cx="8924795" cy="49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12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0" r:id="rId2"/>
    <p:sldLayoutId id="2147483702" r:id="rId3"/>
    <p:sldLayoutId id="2147483703" r:id="rId4"/>
    <p:sldLayoutId id="214748370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sites.ieee.org/pcs/transactions-of-professional-communication/for-prospective-authors/guidelines-to-follow/guidelines-for-preparing-references" TargetMode="Externa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Space%20Shuttle%20Challenger%20Disaster-%20Ethics%20Case%20Study%20No.%201%20(1).mp4" TargetMode="Externa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sjsu.edu/our-college/events/silicon-valley-leaders-symposium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EE 295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TechWriting</a:t>
            </a:r>
            <a:r>
              <a:rPr lang="en-US" dirty="0" smtClean="0"/>
              <a:t>-Engineering Ethics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Oct 1, 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Room E 339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Tom Wrappe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EE Lecturer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178"/>
    </mc:Choice>
    <mc:Fallback xmlns="">
      <p:transition spd="slow" advClick="0" advTm="1217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762" y="147557"/>
            <a:ext cx="8387924" cy="88615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Midterm-Related Abstract/Expanded Outline 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3518" y="955964"/>
            <a:ext cx="9050481" cy="58293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Submit an abstract and a summary outline of the 5-page Midterm Business </a:t>
            </a:r>
            <a:r>
              <a:rPr lang="en-US" dirty="0" smtClean="0"/>
              <a:t>Proposal</a:t>
            </a:r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1. Expand </a:t>
            </a:r>
            <a:r>
              <a:rPr lang="en-US" dirty="0">
                <a:solidFill>
                  <a:srgbClr val="FFFF00"/>
                </a:solidFill>
              </a:rPr>
              <a:t>on your topic selection </a:t>
            </a:r>
          </a:p>
          <a:p>
            <a:r>
              <a:rPr lang="en-US" dirty="0"/>
              <a:t>-”Fine tune” your topic</a:t>
            </a:r>
          </a:p>
          <a:p>
            <a:r>
              <a:rPr lang="en-US" dirty="0">
                <a:solidFill>
                  <a:srgbClr val="FFFF00"/>
                </a:solidFill>
              </a:rPr>
              <a:t>-Create an outline based on the 8 sections of the example </a:t>
            </a:r>
            <a:r>
              <a:rPr lang="en-US" dirty="0" smtClean="0">
                <a:solidFill>
                  <a:srgbClr val="FFFF00"/>
                </a:solidFill>
              </a:rPr>
              <a:t>(Abstract, Exec Summary, etc....). The Proposed Product is…/The Product is safe and useful because……</a:t>
            </a:r>
          </a:p>
          <a:p>
            <a:r>
              <a:rPr lang="en-US" dirty="0" smtClean="0"/>
              <a:t>2.  Prepare </a:t>
            </a:r>
            <a:r>
              <a:rPr lang="en-US" dirty="0"/>
              <a:t>one or two full paragraphs (not bullet items, full sentence-based paragraphs) that capture the key elements of each section.  UNDERLINE THE TOPIC SENTENCE OF EACH PARAGRAPH.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   Begin </a:t>
            </a:r>
            <a:r>
              <a:rPr lang="en-US" dirty="0">
                <a:solidFill>
                  <a:srgbClr val="FFFF00"/>
                </a:solidFill>
              </a:rPr>
              <a:t>your market and technology research</a:t>
            </a:r>
          </a:p>
          <a:p>
            <a:r>
              <a:rPr lang="en-US" dirty="0">
                <a:solidFill>
                  <a:srgbClr val="FFFF00"/>
                </a:solidFill>
              </a:rPr>
              <a:t>  -Identify at least 3 market sources for your market research</a:t>
            </a:r>
          </a:p>
          <a:p>
            <a:r>
              <a:rPr lang="en-US" dirty="0">
                <a:solidFill>
                  <a:srgbClr val="FFFF00"/>
                </a:solidFill>
              </a:rPr>
              <a:t>  -Identify at least 2 potential product/technology competitors to your </a:t>
            </a:r>
            <a:r>
              <a:rPr lang="en-US" dirty="0" smtClean="0">
                <a:solidFill>
                  <a:srgbClr val="FFFF00"/>
                </a:solidFill>
              </a:rPr>
              <a:t> proposed </a:t>
            </a:r>
            <a:r>
              <a:rPr lang="en-US" dirty="0">
                <a:solidFill>
                  <a:srgbClr val="FFFF00"/>
                </a:solidFill>
              </a:rPr>
              <a:t>product</a:t>
            </a:r>
          </a:p>
          <a:p>
            <a:r>
              <a:rPr lang="en-US" dirty="0"/>
              <a:t>3</a:t>
            </a:r>
            <a:r>
              <a:rPr lang="en-US" dirty="0" smtClean="0"/>
              <a:t>.  Provide </a:t>
            </a:r>
            <a:r>
              <a:rPr lang="en-US" dirty="0"/>
              <a:t>a “budget” totaling 2800-3000 words </a:t>
            </a:r>
            <a:r>
              <a:rPr lang="en-US" dirty="0" smtClean="0"/>
              <a:t>–not including the references section--for </a:t>
            </a:r>
            <a:r>
              <a:rPr lang="en-US" dirty="0"/>
              <a:t>your “5 Page” Midterm </a:t>
            </a:r>
            <a:r>
              <a:rPr lang="en-US" dirty="0" smtClean="0"/>
              <a:t>paper (How will you spend your budget on each section of the outline?)</a:t>
            </a: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4</a:t>
            </a:r>
            <a:r>
              <a:rPr lang="en-US" dirty="0" smtClean="0">
                <a:solidFill>
                  <a:srgbClr val="FFFF00"/>
                </a:solidFill>
              </a:rPr>
              <a:t>.  Attach Self-Grading Sheet: 1. Grammar checklist</a:t>
            </a:r>
            <a:endParaRPr lang="en-US" dirty="0">
              <a:solidFill>
                <a:srgbClr val="FFFF00"/>
              </a:solidFill>
            </a:endParaRPr>
          </a:p>
          <a:p>
            <a:pPr marL="457200" indent="-457200">
              <a:buAutoNum type="arabicPeriod" startAt="5"/>
            </a:pPr>
            <a:r>
              <a:rPr lang="en-US" dirty="0" smtClean="0"/>
              <a:t>As </a:t>
            </a:r>
            <a:r>
              <a:rPr lang="en-US" dirty="0"/>
              <a:t>always, 15% plagiarism or less is required from </a:t>
            </a:r>
            <a:r>
              <a:rPr lang="en-US" dirty="0" err="1" smtClean="0"/>
              <a:t>Turnitin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17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45522" y="383487"/>
            <a:ext cx="7886700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First 5 page Proposal</a:t>
            </a:r>
            <a:br>
              <a:rPr lang="en-US" sz="3600" dirty="0" smtClean="0"/>
            </a:br>
            <a:r>
              <a:rPr lang="en-US" sz="3600" dirty="0" smtClean="0"/>
              <a:t>A Concise version  of </a:t>
            </a:r>
            <a:r>
              <a:rPr lang="en-US" sz="3600" dirty="0"/>
              <a:t>a</a:t>
            </a:r>
            <a:r>
              <a:rPr lang="en-US" sz="3600" dirty="0" smtClean="0"/>
              <a:t> Business Plan    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5275809"/>
              </p:ext>
            </p:extLst>
          </p:nvPr>
        </p:nvGraphicFramePr>
        <p:xfrm>
          <a:off x="748146" y="1383355"/>
          <a:ext cx="7387935" cy="5105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418"/>
                <a:gridCol w="1375756"/>
                <a:gridCol w="1477587"/>
                <a:gridCol w="1477587"/>
                <a:gridCol w="1477587"/>
              </a:tblGrid>
              <a:tr h="67151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Outline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Outline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/ Abstract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Draft (5 pages)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Midterm</a:t>
                      </a:r>
                      <a:r>
                        <a:rPr lang="en-US" sz="1400" baseline="0" dirty="0" smtClean="0"/>
                        <a:t> paper</a:t>
                      </a:r>
                      <a:r>
                        <a:rPr lang="en-US" sz="1400" dirty="0" smtClean="0"/>
                        <a:t> (5 pages)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Final</a:t>
                      </a:r>
                      <a:r>
                        <a:rPr lang="en-US" sz="1400" baseline="0" dirty="0" smtClean="0"/>
                        <a:t> Paper ?  </a:t>
                      </a:r>
                    </a:p>
                    <a:p>
                      <a:r>
                        <a:rPr lang="en-US" sz="1400" baseline="0" dirty="0" smtClean="0"/>
                        <a:t>15 pages</a:t>
                      </a:r>
                      <a:endParaRPr lang="en-US" sz="1400" dirty="0"/>
                    </a:p>
                  </a:txBody>
                  <a:tcPr/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1.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smtClean="0"/>
                        <a:t>Abstract</a:t>
                      </a:r>
                      <a:endParaRPr lang="en-US" sz="1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page max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page max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2. Executive</a:t>
                      </a:r>
                      <a:r>
                        <a:rPr lang="en-US" sz="1400" b="1" baseline="0" dirty="0" smtClean="0"/>
                        <a:t> Summary</a:t>
                      </a:r>
                      <a:endParaRPr lang="en-US" sz="1400" b="1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</a:t>
                      </a:r>
                      <a:r>
                        <a:rPr lang="en-US" sz="1400" baseline="0" dirty="0" smtClean="0"/>
                        <a:t> page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3. Product Description</a:t>
                      </a:r>
                      <a:endParaRPr lang="en-US" sz="14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0" dirty="0" smtClean="0"/>
                        <a:t> paragraphs or so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1-3 pages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309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4 Mkt Research and Analysis</a:t>
                      </a:r>
                      <a:endParaRPr lang="en-US" sz="1400" b="1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1-2 paragraphs</a:t>
                      </a:r>
                    </a:p>
                    <a:p>
                      <a:r>
                        <a:rPr lang="en-US" sz="1400" dirty="0" smtClean="0"/>
                        <a:t>(5 sources min)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1-3 pages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Depends on sources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309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5. Finance and Economics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</a:t>
                      </a:r>
                      <a:r>
                        <a:rPr lang="en-US" sz="1400" baseline="0" dirty="0" smtClean="0"/>
                        <a:t> 1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6. Management</a:t>
                      </a:r>
                      <a:r>
                        <a:rPr lang="en-US" sz="1400" b="1" baseline="0" dirty="0" smtClean="0"/>
                        <a:t> Team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  <a:r>
                        <a:rPr lang="en-US" sz="1400" baseline="0" dirty="0" smtClean="0"/>
                        <a:t>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30965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7. Risks and Assumptions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  <a:r>
                        <a:rPr lang="en-US" sz="1400" baseline="0" dirty="0" smtClean="0"/>
                        <a:t>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</a:t>
                      </a:r>
                      <a:r>
                        <a:rPr lang="en-US" sz="1400" baseline="0" dirty="0" smtClean="0"/>
                        <a:t>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8. Conclusions and Recommendations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Short</a:t>
                      </a:r>
                      <a:r>
                        <a:rPr lang="en-US" sz="1400" baseline="0" dirty="0" smtClean="0"/>
                        <a:t> paragraph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¼ to ½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40333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A. Sources</a:t>
                      </a:r>
                      <a:endParaRPr lang="en-US" sz="1400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 Applicable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 page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½ to 1 page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995055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The outline endures while the content grows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20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463"/>
    </mc:Choice>
    <mc:Fallback xmlns="">
      <p:transition spd="slow" advClick="0" advTm="546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477" y="186058"/>
            <a:ext cx="7886700" cy="88615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Midterm-Research Assignment For Oct 1: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87" y="933651"/>
            <a:ext cx="7886700" cy="576553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More sources are  better, but perform research on your market and product.   Identify each reference source in </a:t>
            </a:r>
            <a:r>
              <a:rPr lang="en-US" dirty="0">
                <a:solidFill>
                  <a:srgbClr val="FFFF00"/>
                </a:solidFill>
              </a:rPr>
              <a:t>full IEEE Reference Format followed by a descriptive paragraph </a:t>
            </a:r>
            <a:r>
              <a:rPr lang="en-US" dirty="0"/>
              <a:t>:</a:t>
            </a:r>
          </a:p>
          <a:p>
            <a:r>
              <a:rPr lang="en-US" dirty="0"/>
              <a:t>-Identify at least </a:t>
            </a:r>
            <a:r>
              <a:rPr lang="en-US" dirty="0">
                <a:solidFill>
                  <a:srgbClr val="FFFF00"/>
                </a:solidFill>
              </a:rPr>
              <a:t>3 market sources </a:t>
            </a:r>
            <a:r>
              <a:rPr lang="en-US" dirty="0"/>
              <a:t>for your market research and write a paragraph for each source identifying the key information the source provides for the paper.</a:t>
            </a:r>
          </a:p>
          <a:p>
            <a:r>
              <a:rPr lang="en-US" dirty="0"/>
              <a:t>-Identify at least </a:t>
            </a:r>
            <a:r>
              <a:rPr lang="en-US" dirty="0">
                <a:solidFill>
                  <a:srgbClr val="FFFF00"/>
                </a:solidFill>
              </a:rPr>
              <a:t>2 potential product/technology competitors </a:t>
            </a:r>
            <a:r>
              <a:rPr lang="en-US" dirty="0"/>
              <a:t>to your proposed product and contrast them with your product and write a paragraph for each source identifying the key information the source provides for the paper.</a:t>
            </a:r>
          </a:p>
          <a:p>
            <a:r>
              <a:rPr lang="en-US" dirty="0"/>
              <a:t>Provide a </a:t>
            </a:r>
            <a:r>
              <a:rPr lang="en-US" dirty="0">
                <a:solidFill>
                  <a:srgbClr val="FFFF00"/>
                </a:solidFill>
              </a:rPr>
              <a:t>Self Grading Sheet </a:t>
            </a:r>
            <a:r>
              <a:rPr lang="en-US" dirty="0"/>
              <a:t>with the following confirmations:</a:t>
            </a:r>
          </a:p>
          <a:p>
            <a:r>
              <a:rPr lang="en-US" dirty="0"/>
              <a:t>a. Word Count (not applicable, no word limit or minimum, but provide 5 good paragraphs)</a:t>
            </a:r>
          </a:p>
          <a:p>
            <a:r>
              <a:rPr lang="en-US" dirty="0"/>
              <a:t>b</a:t>
            </a:r>
            <a:r>
              <a:rPr lang="en-US" dirty="0">
                <a:solidFill>
                  <a:srgbClr val="FFFF00"/>
                </a:solidFill>
              </a:rPr>
              <a:t>. UNDERLINE THE TOPIC SENTENCE IN EACH PARAGRAPH</a:t>
            </a:r>
            <a:r>
              <a:rPr lang="en-US" dirty="0"/>
              <a:t> </a:t>
            </a:r>
          </a:p>
          <a:p>
            <a:r>
              <a:rPr lang="en-US" dirty="0"/>
              <a:t>c. Grammar checklist:   a. No personal pronouns, b. No passive voice,  c. no use of "very", d.  Complete paragraphs with topic sentence, supporting sentence(s) and conclusion sentence</a:t>
            </a:r>
          </a:p>
          <a:p>
            <a:r>
              <a:rPr lang="en-US" dirty="0"/>
              <a:t>d.  As always, 15% plagiarism or less is required from </a:t>
            </a:r>
            <a:r>
              <a:rPr lang="en-US" dirty="0" err="1"/>
              <a:t>Turnitin</a:t>
            </a:r>
            <a:r>
              <a:rPr lang="en-US" dirty="0"/>
              <a:t> (quote your sources in IEEE  format .  (See </a:t>
            </a:r>
            <a:r>
              <a:rPr lang="en-US" dirty="0">
                <a:hlinkClick r:id="rId2"/>
              </a:rPr>
              <a:t>http://sites.ieee.org/pcs/transactions-of-professional-communication/for-prospective-authors/guidelines-to-follow/guidelines-for-preparing-references</a:t>
            </a:r>
            <a:r>
              <a:rPr lang="en-US" dirty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5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26338"/>
            <a:ext cx="8624235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Midterm Research Submission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49154"/>
            <a:ext cx="7886700" cy="548640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Descriptive Title with proper Capitalization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Market Sizing Sources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[1] Source 1 in IEEE format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Key research information from Source 1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[2] Source 2 in IEEE format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Key research information from Source 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[3] Source 3 in IEEE format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Key research information from </a:t>
            </a:r>
            <a:r>
              <a:rPr lang="en-US" sz="2400" dirty="0" err="1" smtClean="0"/>
              <a:t>Soruce</a:t>
            </a:r>
            <a:r>
              <a:rPr lang="en-US" sz="2400" dirty="0" smtClean="0"/>
              <a:t> 3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Competitive Product Sources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[4] Source 4 in IEEE format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Key research information from Source 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[5] Source 5 in IEEE format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Key research information from Source 5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FFF00"/>
                </a:solidFill>
              </a:rPr>
              <a:t>Self Grading Sheet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Insert Self Grading Table with confirmation for all rows ensuring that you have verified checklist items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78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765" y="355282"/>
            <a:ext cx="7886700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Midterm: First 5 Page Report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975" y="1731818"/>
            <a:ext cx="7886700" cy="42498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First 5 Page Report will be a </a:t>
            </a:r>
            <a:r>
              <a:rPr lang="en-US" dirty="0" smtClean="0">
                <a:solidFill>
                  <a:srgbClr val="FFFF00"/>
                </a:solidFill>
              </a:rPr>
              <a:t>Proposal/Business Plan </a:t>
            </a:r>
            <a:r>
              <a:rPr lang="en-US" dirty="0" smtClean="0"/>
              <a:t>focused on adding a new product to the product line or entering a new area </a:t>
            </a:r>
          </a:p>
          <a:p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 smtClean="0">
                <a:solidFill>
                  <a:srgbClr val="FFFF00"/>
                </a:solidFill>
              </a:rPr>
              <a:t>Target audience is “your boss” </a:t>
            </a:r>
            <a:r>
              <a:rPr lang="en-US" dirty="0" smtClean="0"/>
              <a:t>who wants to get the project approved</a:t>
            </a:r>
          </a:p>
          <a:p>
            <a:r>
              <a:rPr lang="en-US" dirty="0"/>
              <a:t>	</a:t>
            </a:r>
            <a:r>
              <a:rPr lang="en-US" dirty="0" smtClean="0"/>
              <a:t>-Arm her/him with the </a:t>
            </a:r>
            <a:r>
              <a:rPr lang="en-US" dirty="0" smtClean="0">
                <a:solidFill>
                  <a:srgbClr val="FFFF00"/>
                </a:solidFill>
              </a:rPr>
              <a:t>convincing approach and supporting facts</a:t>
            </a:r>
            <a:r>
              <a:rPr lang="en-US" dirty="0" smtClean="0"/>
              <a:t> to get the project moving</a:t>
            </a:r>
          </a:p>
          <a:p>
            <a:r>
              <a:rPr lang="en-US" dirty="0"/>
              <a:t>	</a:t>
            </a:r>
            <a:r>
              <a:rPr lang="en-US" dirty="0" smtClean="0"/>
              <a:t>-Topic areas suggested, but specific paper topic should be put forth by the student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Submit candidate topic </a:t>
            </a:r>
            <a:r>
              <a:rPr lang="en-US" dirty="0" err="1" smtClean="0"/>
              <a:t>writeup</a:t>
            </a:r>
            <a:r>
              <a:rPr lang="en-US" dirty="0" smtClean="0"/>
              <a:t> (600 words) for approval 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Develop interim and final deliverables per Canvas schedule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4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150"/>
    </mc:Choice>
    <mc:Fallback xmlns="">
      <p:transition spd="slow" advClick="0" advTm="615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477" y="269186"/>
            <a:ext cx="7886700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&amp; 3</a:t>
            </a:r>
            <a:r>
              <a:rPr lang="en-US" baseline="30000" dirty="0" smtClean="0"/>
              <a:t>rd</a:t>
            </a:r>
            <a:r>
              <a:rPr lang="en-US" dirty="0" smtClean="0"/>
              <a:t> Five Page Reports (Final Paper): Initial Input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823" y="1710588"/>
            <a:ext cx="7886700" cy="4617476"/>
          </a:xfrm>
        </p:spPr>
        <p:txBody>
          <a:bodyPr>
            <a:normAutofit/>
          </a:bodyPr>
          <a:lstStyle/>
          <a:p>
            <a:r>
              <a:rPr lang="en-US" dirty="0" smtClean="0"/>
              <a:t>The last 10 pages can be a continuation of the Proposal IF you are taking EE297 or EE299.  This 15 page Proposal will then be used as a Proposal for your Project.</a:t>
            </a:r>
          </a:p>
          <a:p>
            <a:endParaRPr lang="en-US" dirty="0"/>
          </a:p>
          <a:p>
            <a:r>
              <a:rPr lang="en-US" dirty="0" smtClean="0"/>
              <a:t>                                                 or</a:t>
            </a:r>
          </a:p>
          <a:p>
            <a:endParaRPr lang="en-US" dirty="0"/>
          </a:p>
          <a:p>
            <a:r>
              <a:rPr lang="en-US" dirty="0"/>
              <a:t>If you are not planning on taking EE297 or EE299 the last </a:t>
            </a:r>
            <a:r>
              <a:rPr lang="en-US" dirty="0">
                <a:solidFill>
                  <a:srgbClr val="FFFF00"/>
                </a:solidFill>
              </a:rPr>
              <a:t>10 pages </a:t>
            </a:r>
            <a:r>
              <a:rPr lang="en-US" dirty="0" smtClean="0">
                <a:solidFill>
                  <a:srgbClr val="FFFF00"/>
                </a:solidFill>
              </a:rPr>
              <a:t>can  </a:t>
            </a:r>
            <a:r>
              <a:rPr lang="en-US" dirty="0">
                <a:solidFill>
                  <a:srgbClr val="FFFF00"/>
                </a:solidFill>
              </a:rPr>
              <a:t>be a Research </a:t>
            </a:r>
            <a:r>
              <a:rPr lang="en-US" dirty="0" smtClean="0">
                <a:solidFill>
                  <a:srgbClr val="FFFF00"/>
                </a:solidFill>
              </a:rPr>
              <a:t>Report for a chosen approved area.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/>
          </a:p>
          <a:p>
            <a:r>
              <a:rPr lang="en-US" dirty="0"/>
              <a:t>The SPECIFIC Topic </a:t>
            </a:r>
            <a:r>
              <a:rPr lang="en-US" dirty="0" smtClean="0"/>
              <a:t>should be submitted for approval (selected topics will be presented to the class)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630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41" y="383487"/>
            <a:ext cx="7886700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Group Discussions: Finals Group Therapy</a:t>
            </a:r>
            <a:br>
              <a:rPr lang="en-US" dirty="0" smtClean="0"/>
            </a:br>
            <a:r>
              <a:rPr lang="en-US" dirty="0" smtClean="0"/>
              <a:t>(Next Class)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577" y="1869914"/>
            <a:ext cx="7886700" cy="4586303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Form into groups of no more than 4</a:t>
            </a:r>
          </a:p>
          <a:p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Discuss Final Topics ideas within the group and Select a spokesperson for each Discussion topic</a:t>
            </a:r>
          </a:p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Group selects one member to share with the larger group and take questions from the audience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Extend Midterm or Choose a Research Topic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What is the topic?  Concise: Either “the proposed product is..” or “the proposed research topic area is”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What is the purpose of the topic?  Concise: Either “the proposed product is safe and useful because…” or “ the proposed research area leads to safe and useful products because…”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dirty="0" smtClean="0"/>
          </a:p>
          <a:p>
            <a:pPr marL="457200" indent="-457200">
              <a:buAutoNum type="arabicPeriod"/>
            </a:pPr>
            <a:endParaRPr lang="en-US" dirty="0"/>
          </a:p>
          <a:p>
            <a:r>
              <a:rPr lang="en-US" dirty="0" smtClean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317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6879" y="289968"/>
            <a:ext cx="7886700" cy="886159"/>
          </a:xfrm>
        </p:spPr>
        <p:txBody>
          <a:bodyPr/>
          <a:lstStyle/>
          <a:p>
            <a:r>
              <a:rPr lang="en-US" dirty="0" smtClean="0"/>
              <a:t>Challenger Disaster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1230085"/>
            <a:ext cx="7886700" cy="5392095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-Virtue ethics displayed by some involved </a:t>
            </a:r>
          </a:p>
          <a:p>
            <a:r>
              <a:rPr lang="en-US" sz="2400" dirty="0" smtClean="0"/>
              <a:t>-Ignored by others</a:t>
            </a:r>
          </a:p>
          <a:p>
            <a:endParaRPr lang="en-US" sz="2400" dirty="0" smtClean="0"/>
          </a:p>
          <a:p>
            <a:r>
              <a:rPr lang="en-US" sz="2400" dirty="0" smtClean="0"/>
              <a:t>-Objectivity, Honesty, Caring and </a:t>
            </a:r>
            <a:r>
              <a:rPr lang="en-US" sz="2400" dirty="0" err="1" smtClean="0"/>
              <a:t>Phronesis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/>
              <a:t>Background Facts:</a:t>
            </a:r>
          </a:p>
          <a:p>
            <a:r>
              <a:rPr lang="en-US" sz="2400" dirty="0"/>
              <a:t>-Launch originally scheduled for Jan 22, 1986, and was delayed 4 times due to multiple issues</a:t>
            </a:r>
          </a:p>
          <a:p>
            <a:r>
              <a:rPr lang="en-US" sz="2400" dirty="0"/>
              <a:t>-7 crew members all killed in explosion</a:t>
            </a:r>
          </a:p>
          <a:p>
            <a:r>
              <a:rPr lang="en-US" sz="2400" dirty="0"/>
              <a:t>-Root cause determined to be O-ring failure on the solid rocket booster build by Morton Thiokol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>
                <a:hlinkClick r:id="rId2" action="ppaction://hlinkfile"/>
              </a:rPr>
              <a:t>Video Clip</a:t>
            </a:r>
            <a:endParaRPr lang="en-US" sz="24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3897" y="135964"/>
            <a:ext cx="7886700" cy="886159"/>
          </a:xfrm>
        </p:spPr>
        <p:txBody>
          <a:bodyPr/>
          <a:lstStyle/>
          <a:p>
            <a:r>
              <a:rPr lang="en-US" dirty="0" smtClean="0"/>
              <a:t>Discussion Items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400" y="991973"/>
            <a:ext cx="7886700" cy="542807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Key Characters: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Key Decision Points in the Story: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Virtue Ethics applied at Key Decision Points: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86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9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96190" y="671253"/>
            <a:ext cx="467591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Agenda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Makeup Class Info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Followup</a:t>
            </a:r>
            <a:r>
              <a:rPr lang="en-US" dirty="0" smtClean="0"/>
              <a:t> on Midterm Items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Review Topic Submission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Abstract and Outline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Research Deliverable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Draft and Final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Consider Final paper options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Challenger Disaster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Backup  Items</a:t>
            </a:r>
          </a:p>
          <a:p>
            <a:pPr lvl="1"/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IEEE Style Guide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Review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Focus on Citations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  <a:p>
            <a:pPr marL="285750" lvl="0" indent="-285750">
              <a:buFontTx/>
              <a:buChar char="-"/>
            </a:pPr>
            <a:r>
              <a:rPr lang="en-US" dirty="0">
                <a:solidFill>
                  <a:prstClr val="black"/>
                </a:solidFill>
              </a:rPr>
              <a:t>Extra Credit Assignment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7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960"/>
    </mc:Choice>
    <mc:Fallback xmlns="">
      <p:transition spd="slow" advClick="0" advTm="696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Author Center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868" y="2095051"/>
            <a:ext cx="7886700" cy="3713467"/>
          </a:xfrm>
        </p:spPr>
        <p:txBody>
          <a:bodyPr>
            <a:normAutofit/>
          </a:bodyPr>
          <a:lstStyle/>
          <a:p>
            <a:r>
              <a:rPr lang="en-US" dirty="0" smtClean="0"/>
              <a:t>-IEEE articles and journals have a set process to provide consistency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en-US" dirty="0">
                <a:solidFill>
                  <a:srgbClr val="FFFF00"/>
                </a:solidFill>
              </a:rPr>
              <a:t>http://ieeeauthorcenter.ieee.org/submit-your-article-for-peer-review/the-</a:t>
            </a:r>
            <a:r>
              <a:rPr lang="en-US" dirty="0" err="1">
                <a:solidFill>
                  <a:srgbClr val="FFFF00"/>
                </a:solidFill>
              </a:rPr>
              <a:t>ieee</a:t>
            </a:r>
            <a:r>
              <a:rPr lang="en-US" dirty="0">
                <a:solidFill>
                  <a:srgbClr val="FFFF00"/>
                </a:solidFill>
              </a:rPr>
              <a:t>-article-submission-process</a:t>
            </a:r>
            <a:r>
              <a:rPr lang="en-US" dirty="0" smtClean="0"/>
              <a:t>/</a:t>
            </a:r>
          </a:p>
          <a:p>
            <a:endParaRPr lang="en-US" dirty="0"/>
          </a:p>
          <a:p>
            <a:r>
              <a:rPr lang="en-US" dirty="0" smtClean="0"/>
              <a:t>-Process overview posted on Canvas  (</a:t>
            </a:r>
            <a:r>
              <a:rPr lang="en-US" dirty="0" err="1" smtClean="0"/>
              <a:t>Trans_Jour</a:t>
            </a:r>
            <a:r>
              <a:rPr lang="en-US" dirty="0" smtClean="0"/>
              <a:t> template)</a:t>
            </a:r>
          </a:p>
          <a:p>
            <a:endParaRPr lang="en-US" dirty="0"/>
          </a:p>
          <a:p>
            <a:r>
              <a:rPr lang="en-US" dirty="0" smtClean="0"/>
              <a:t>-Provides detail on authoring, peer review, figures, tables for professional journal and symposia submissions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41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28650" y="1204368"/>
            <a:ext cx="8151668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IEEE Citations </a:t>
            </a:r>
            <a:r>
              <a:rPr lang="en-US" sz="2200" dirty="0" smtClean="0"/>
              <a:t>(For  both Midterm and  Final)</a:t>
            </a:r>
            <a:br>
              <a:rPr lang="en-US" sz="2200" dirty="0" smtClean="0"/>
            </a:br>
            <a:r>
              <a:rPr lang="en-US" sz="2200" dirty="0" smtClean="0">
                <a:solidFill>
                  <a:srgbClr val="FFFF00"/>
                </a:solidFill>
              </a:rPr>
              <a:t>Wikipedia is not an acceptable source above Middle School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2282" y="2088573"/>
            <a:ext cx="650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http://www.ieee.org/documents/ieeecitationref.pdf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3" y="2495045"/>
            <a:ext cx="8125691" cy="3405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4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45522" y="331532"/>
            <a:ext cx="7886700" cy="886159"/>
          </a:xfrm>
        </p:spPr>
        <p:txBody>
          <a:bodyPr/>
          <a:lstStyle/>
          <a:p>
            <a:r>
              <a:rPr lang="en-US" dirty="0" smtClean="0"/>
              <a:t>IEEE Citations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93568" y="1026287"/>
            <a:ext cx="7886700" cy="512763"/>
          </a:xfrm>
        </p:spPr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1685924"/>
            <a:ext cx="7658100" cy="4456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06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8259" y="238013"/>
            <a:ext cx="7886700" cy="886159"/>
          </a:xfrm>
        </p:spPr>
        <p:txBody>
          <a:bodyPr/>
          <a:lstStyle/>
          <a:p>
            <a:r>
              <a:rPr lang="en-US" dirty="0" smtClean="0"/>
              <a:t>IEEE Citations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7478" y="1192542"/>
            <a:ext cx="7886700" cy="512763"/>
          </a:xfrm>
        </p:spPr>
        <p:txBody>
          <a:bodyPr/>
          <a:lstStyle/>
          <a:p>
            <a:r>
              <a:rPr lang="en-US" dirty="0" smtClean="0"/>
              <a:t>Periodicals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09" y="1909763"/>
            <a:ext cx="7897091" cy="3840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257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Citations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Handbooks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6" y="3314724"/>
            <a:ext cx="7871328" cy="1839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56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IEEE Citations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Reports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82" y="2725757"/>
            <a:ext cx="7558329" cy="33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9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76695" y="300358"/>
            <a:ext cx="7886700" cy="886159"/>
          </a:xfrm>
        </p:spPr>
        <p:txBody>
          <a:bodyPr/>
          <a:lstStyle/>
          <a:p>
            <a:r>
              <a:rPr lang="en-US" dirty="0" smtClean="0"/>
              <a:t>IEEE Citations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1778" y="1192543"/>
            <a:ext cx="7886700" cy="512763"/>
          </a:xfrm>
        </p:spPr>
        <p:txBody>
          <a:bodyPr/>
          <a:lstStyle/>
          <a:p>
            <a:r>
              <a:rPr lang="en-US" dirty="0" smtClean="0"/>
              <a:t>Conference Technical Articles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792" y="1677230"/>
            <a:ext cx="6259890" cy="506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856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8259" y="0"/>
            <a:ext cx="7886700" cy="886159"/>
          </a:xfrm>
        </p:spPr>
        <p:txBody>
          <a:bodyPr/>
          <a:lstStyle/>
          <a:p>
            <a:r>
              <a:rPr lang="en-US" dirty="0" smtClean="0"/>
              <a:t>IEEE Citations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39041" y="818469"/>
            <a:ext cx="7886700" cy="5127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Online Sources   (</a:t>
            </a:r>
            <a:r>
              <a:rPr lang="en-US" dirty="0" smtClean="0">
                <a:solidFill>
                  <a:srgbClr val="FFFF00"/>
                </a:solidFill>
              </a:rPr>
              <a:t>CONSIDER ACCESS DATES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4" y="1497291"/>
            <a:ext cx="7432098" cy="98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4" y="2483426"/>
            <a:ext cx="6698642" cy="119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4" y="3678380"/>
            <a:ext cx="6698642" cy="134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84" y="4941159"/>
            <a:ext cx="6698642" cy="13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806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8259" y="238013"/>
            <a:ext cx="7886700" cy="886159"/>
          </a:xfrm>
        </p:spPr>
        <p:txBody>
          <a:bodyPr/>
          <a:lstStyle/>
          <a:p>
            <a:r>
              <a:rPr lang="en-US" dirty="0" smtClean="0"/>
              <a:t>IEEE Citations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7478" y="1192542"/>
            <a:ext cx="7886700" cy="512763"/>
          </a:xfrm>
        </p:spPr>
        <p:txBody>
          <a:bodyPr/>
          <a:lstStyle/>
          <a:p>
            <a:r>
              <a:rPr lang="en-US" dirty="0" smtClean="0"/>
              <a:t>Theses and Dissertations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94" y="2015836"/>
            <a:ext cx="7822680" cy="289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8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8259" y="238013"/>
            <a:ext cx="7886700" cy="886159"/>
          </a:xfrm>
        </p:spPr>
        <p:txBody>
          <a:bodyPr/>
          <a:lstStyle/>
          <a:p>
            <a:r>
              <a:rPr lang="en-US" dirty="0" smtClean="0"/>
              <a:t>IEEE Citations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7478" y="1192542"/>
            <a:ext cx="7886700" cy="512763"/>
          </a:xfrm>
        </p:spPr>
        <p:txBody>
          <a:bodyPr/>
          <a:lstStyle/>
          <a:p>
            <a:r>
              <a:rPr lang="en-US" dirty="0" smtClean="0"/>
              <a:t>Unpublished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1" y="2254828"/>
            <a:ext cx="8004295" cy="2389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75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022" y="270717"/>
            <a:ext cx="7886700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Makeup Class for Missed Sep 24, 2019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00" y="1502114"/>
            <a:ext cx="7886700" cy="4253793"/>
          </a:xfrm>
        </p:spPr>
        <p:txBody>
          <a:bodyPr>
            <a:normAutofit/>
          </a:bodyPr>
          <a:lstStyle/>
          <a:p>
            <a:r>
              <a:rPr lang="en-US" dirty="0" smtClean="0"/>
              <a:t>Makeup Class  for team (finalized by EE </a:t>
            </a:r>
            <a:r>
              <a:rPr lang="en-US" dirty="0" err="1" smtClean="0"/>
              <a:t>dept</a:t>
            </a:r>
            <a:r>
              <a:rPr lang="en-US" dirty="0" smtClean="0"/>
              <a:t>):</a:t>
            </a:r>
          </a:p>
          <a:p>
            <a:endParaRPr lang="en-US" dirty="0" smtClean="0"/>
          </a:p>
          <a:p>
            <a:r>
              <a:rPr lang="en-US" dirty="0" smtClean="0"/>
              <a:t>-6:00 pm Wed, Oct 9 in </a:t>
            </a:r>
            <a:r>
              <a:rPr lang="en-US" dirty="0"/>
              <a:t>Room BBC 004 ( </a:t>
            </a:r>
            <a:r>
              <a:rPr lang="en-US" dirty="0" err="1"/>
              <a:t>Boccardo</a:t>
            </a:r>
            <a:r>
              <a:rPr lang="en-US" dirty="0"/>
              <a:t> Business Center).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To be clear, Class will be </a:t>
            </a:r>
            <a:r>
              <a:rPr lang="en-US" dirty="0" err="1" smtClean="0"/>
              <a:t>Tu</a:t>
            </a:r>
            <a:r>
              <a:rPr lang="en-US" dirty="0" smtClean="0"/>
              <a:t> (Oct 1) and Thu (Oct 3) during week of Sep 30, and,</a:t>
            </a:r>
          </a:p>
          <a:p>
            <a:r>
              <a:rPr lang="en-US" dirty="0" smtClean="0"/>
              <a:t>Tue (Oct 8), Wed (Oct 9) and Thu (Oct 10) during week of Oct 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18259" y="238013"/>
            <a:ext cx="7886700" cy="886159"/>
          </a:xfrm>
        </p:spPr>
        <p:txBody>
          <a:bodyPr/>
          <a:lstStyle/>
          <a:p>
            <a:r>
              <a:rPr lang="en-US" dirty="0" smtClean="0"/>
              <a:t>IEEE Citations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597478" y="1192542"/>
            <a:ext cx="7886700" cy="512763"/>
          </a:xfrm>
        </p:spPr>
        <p:txBody>
          <a:bodyPr/>
          <a:lstStyle/>
          <a:p>
            <a:r>
              <a:rPr lang="en-US" dirty="0" smtClean="0"/>
              <a:t>Patents and Standards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67" y="1735283"/>
            <a:ext cx="8441463" cy="438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12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07918" y="18411"/>
            <a:ext cx="6868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prstClr val="white"/>
                </a:solidFill>
              </a:rPr>
              <a:t>Extra Credit Opportunity: Attend Silicon Valley Leaders Symposium</a:t>
            </a: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47" y="972518"/>
            <a:ext cx="5823276" cy="5425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595" y="6440780"/>
            <a:ext cx="9047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hlinkClick r:id="rId3"/>
              </a:rPr>
              <a:t>https://engineering.sjsu.edu/our-college/events/silicon-valley-leaders-symposium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67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469" y="197604"/>
            <a:ext cx="7886700" cy="886159"/>
          </a:xfrm>
        </p:spPr>
        <p:txBody>
          <a:bodyPr/>
          <a:lstStyle/>
          <a:p>
            <a:r>
              <a:rPr lang="en-US" dirty="0" smtClean="0"/>
              <a:t>Extra Credit Opportunity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31" y="1237673"/>
            <a:ext cx="7886700" cy="5292436"/>
          </a:xfrm>
        </p:spPr>
        <p:txBody>
          <a:bodyPr>
            <a:noAutofit/>
          </a:bodyPr>
          <a:lstStyle/>
          <a:p>
            <a:r>
              <a:rPr lang="en-US" sz="2400" dirty="0" smtClean="0"/>
              <a:t>-Up to 10 Total points applied to In-Class Grade </a:t>
            </a:r>
          </a:p>
          <a:p>
            <a:r>
              <a:rPr lang="en-US" sz="2400" dirty="0" smtClean="0"/>
              <a:t>-Attend one of three presentations and provide 300 word </a:t>
            </a:r>
            <a:r>
              <a:rPr lang="en-US" sz="2400" dirty="0" err="1" smtClean="0"/>
              <a:t>writeup</a:t>
            </a:r>
            <a:r>
              <a:rPr lang="en-US" sz="2400" dirty="0" smtClean="0"/>
              <a:t> (ONLY ONE EXTRA CREDIT; identify </a:t>
            </a:r>
            <a:r>
              <a:rPr lang="en-US" sz="2400" dirty="0"/>
              <a:t>in the title of your submission)</a:t>
            </a:r>
          </a:p>
          <a:p>
            <a:r>
              <a:rPr lang="en-US" sz="2400" dirty="0" smtClean="0"/>
              <a:t> </a:t>
            </a:r>
          </a:p>
          <a:p>
            <a:r>
              <a:rPr lang="en-US" sz="2400" dirty="0" smtClean="0"/>
              <a:t>-Total points available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-Up to 7 points for informational </a:t>
            </a:r>
            <a:r>
              <a:rPr lang="en-US" sz="2400" dirty="0" err="1" smtClean="0"/>
              <a:t>writeup</a:t>
            </a:r>
            <a:r>
              <a:rPr lang="en-US" sz="2400" dirty="0" smtClean="0"/>
              <a:t> (from video or in person)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-Total of 10 available for </a:t>
            </a:r>
            <a:r>
              <a:rPr lang="en-US" sz="2400" dirty="0" smtClean="0">
                <a:solidFill>
                  <a:srgbClr val="FFFF00"/>
                </a:solidFill>
              </a:rPr>
              <a:t>in person attendance </a:t>
            </a:r>
            <a:r>
              <a:rPr lang="en-US" sz="2400" dirty="0" smtClean="0"/>
              <a:t>(requires submission of code received at the seminar-be there a bit early to avoid being “closed out”)</a:t>
            </a:r>
          </a:p>
          <a:p>
            <a:r>
              <a:rPr lang="en-US" sz="2400" dirty="0" smtClean="0"/>
              <a:t>-</a:t>
            </a:r>
            <a:r>
              <a:rPr lang="en-US" sz="2400" dirty="0" smtClean="0">
                <a:solidFill>
                  <a:srgbClr val="FFFF00"/>
                </a:solidFill>
              </a:rPr>
              <a:t>Post per instructions on  Canvas by assigned due date</a:t>
            </a:r>
          </a:p>
        </p:txBody>
      </p:sp>
    </p:spTree>
    <p:extLst>
      <p:ext uri="{BB962C8B-B14F-4D97-AF65-F5344CB8AC3E}">
        <p14:creationId xmlns:p14="http://schemas.microsoft.com/office/powerpoint/2010/main" val="209590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Warning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0898" y="2252884"/>
            <a:ext cx="7886700" cy="2793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-In Class writing exercise within next two weeks (now down to     Oct 1 or 3)</a:t>
            </a:r>
          </a:p>
          <a:p>
            <a:endParaRPr lang="en-US" dirty="0"/>
          </a:p>
          <a:p>
            <a:r>
              <a:rPr lang="en-US" dirty="0" smtClean="0"/>
              <a:t>-May be at BEGINNING of class with 30 min allowed INCLUDING Instructions (which begin promptly at 4:30pm or 7:30pm)</a:t>
            </a:r>
          </a:p>
          <a:p>
            <a:endParaRPr lang="en-US" dirty="0"/>
          </a:p>
          <a:p>
            <a:r>
              <a:rPr lang="en-US" dirty="0" smtClean="0"/>
              <a:t>-Attend your own section unless granted permission at least 24 hours in advance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514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782" y="1579419"/>
            <a:ext cx="5477163" cy="4003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1745" y="175690"/>
            <a:ext cx="84235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BlockChain</a:t>
            </a:r>
            <a:r>
              <a:rPr lang="en-US" sz="3600" dirty="0" smtClean="0">
                <a:solidFill>
                  <a:schemeClr val="bg1"/>
                </a:solidFill>
              </a:rPr>
              <a:t> “Gadget Descriptions in Grading Process”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1491" y="6243782"/>
            <a:ext cx="695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To be completed with feedback before Midterm Draft Exercise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84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527" y="0"/>
            <a:ext cx="8145895" cy="8861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Tech </a:t>
            </a:r>
            <a:r>
              <a:rPr lang="en-US" dirty="0" smtClean="0">
                <a:solidFill>
                  <a:srgbClr val="FF0000"/>
                </a:solidFill>
              </a:rPr>
              <a:t>Description</a:t>
            </a:r>
            <a:r>
              <a:rPr lang="en-US" dirty="0" smtClean="0"/>
              <a:t>: </a:t>
            </a:r>
            <a:r>
              <a:rPr lang="en-US" dirty="0" err="1" smtClean="0"/>
              <a:t>Blockchain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29454"/>
              </p:ext>
            </p:extLst>
          </p:nvPr>
        </p:nvGraphicFramePr>
        <p:xfrm>
          <a:off x="757383" y="935183"/>
          <a:ext cx="7592290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45442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General Tech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Description Structure 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Blockchain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Description</a:t>
                      </a:r>
                      <a:r>
                        <a:rPr lang="en-US" baseline="0" dirty="0" smtClean="0"/>
                        <a:t>  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Flow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r>
                        <a:rPr lang="en-US" baseline="0" dirty="0" smtClean="0"/>
                        <a:t>-Topic sentences (Start of good paragraph)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Intro</a:t>
                      </a:r>
                    </a:p>
                    <a:p>
                      <a:r>
                        <a:rPr lang="en-US" dirty="0" smtClean="0"/>
                        <a:t>-Specific object</a:t>
                      </a:r>
                    </a:p>
                    <a:p>
                      <a:r>
                        <a:rPr lang="en-US" dirty="0" smtClean="0"/>
                        <a:t>-Quick background</a:t>
                      </a:r>
                    </a:p>
                    <a:p>
                      <a:r>
                        <a:rPr lang="en-US" dirty="0" smtClean="0"/>
                        <a:t>-General description of function, cause, effect</a:t>
                      </a:r>
                    </a:p>
                    <a:p>
                      <a:r>
                        <a:rPr lang="en-US" dirty="0" smtClean="0"/>
                        <a:t>-Overview of</a:t>
                      </a:r>
                      <a:r>
                        <a:rPr lang="en-US" baseline="0" dirty="0" smtClean="0"/>
                        <a:t> the contents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is a secure ledger technology that provides the</a:t>
                      </a:r>
                      <a:r>
                        <a:rPr lang="en-US" baseline="0" dirty="0" smtClean="0"/>
                        <a:t> f</a:t>
                      </a:r>
                      <a:r>
                        <a:rPr lang="en-US" dirty="0" smtClean="0"/>
                        <a:t>oundation</a:t>
                      </a:r>
                      <a:r>
                        <a:rPr lang="en-US" baseline="0" dirty="0" smtClean="0"/>
                        <a:t> for multiple advanced services..(Support in remainder of paragraph) </a:t>
                      </a:r>
                    </a:p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Filler: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 An entire paragraph on the history of </a:t>
                      </a:r>
                      <a:r>
                        <a:rPr lang="en-US" baseline="0" dirty="0" err="1" smtClean="0">
                          <a:solidFill>
                            <a:srgbClr val="FF0000"/>
                          </a:solidFill>
                        </a:rPr>
                        <a:t>Blockchain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before a description of what </a:t>
                      </a:r>
                      <a:r>
                        <a:rPr lang="en-US" baseline="0" dirty="0" err="1" smtClean="0">
                          <a:solidFill>
                            <a:srgbClr val="FF0000"/>
                          </a:solidFill>
                        </a:rPr>
                        <a:t>blockchain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is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Background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Blockchain</a:t>
                      </a:r>
                      <a:r>
                        <a:rPr lang="en-US" baseline="0" dirty="0" smtClean="0"/>
                        <a:t> was invented in …. and found its first broad application in Bitcoin, the first cryptocurrency. 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Discussion of parts/characteristics and high</a:t>
                      </a:r>
                      <a:r>
                        <a:rPr lang="en-US" baseline="0" dirty="0" smtClean="0"/>
                        <a:t>ly secure architecture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</a:t>
                      </a:r>
                      <a:r>
                        <a:rPr lang="en-US" baseline="0" dirty="0" smtClean="0"/>
                        <a:t> architecture of BC provides data records high security based on the embedded hashing codes..(Continue to detail the blocks, the codes and “mining”)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Conclusion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Blockchain</a:t>
                      </a:r>
                      <a:r>
                        <a:rPr lang="en-US" dirty="0" smtClean="0"/>
                        <a:t> is a</a:t>
                      </a:r>
                      <a:r>
                        <a:rPr lang="en-US" baseline="0" dirty="0" smtClean="0"/>
                        <a:t> technology that underlies safe and useful products.  In addition to </a:t>
                      </a:r>
                      <a:r>
                        <a:rPr lang="en-US" baseline="0" dirty="0" err="1" smtClean="0"/>
                        <a:t>BitCoin</a:t>
                      </a:r>
                      <a:r>
                        <a:rPr lang="en-US" baseline="0" dirty="0" smtClean="0"/>
                        <a:t>, BC enables secure contracts, medical deliveries, </a:t>
                      </a:r>
                      <a:r>
                        <a:rPr lang="en-US" baseline="0" dirty="0" err="1" smtClean="0"/>
                        <a:t>etc</a:t>
                      </a:r>
                      <a:endParaRPr lang="en-US" baseline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515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380" y="248404"/>
            <a:ext cx="8922619" cy="88615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Writing Insight for </a:t>
            </a:r>
            <a:r>
              <a:rPr lang="en-US" dirty="0" err="1" smtClean="0"/>
              <a:t>Blockchain</a:t>
            </a:r>
            <a:r>
              <a:rPr lang="en-US" dirty="0" smtClean="0"/>
              <a:t>: Avoid the Offenders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400977"/>
              </p:ext>
            </p:extLst>
          </p:nvPr>
        </p:nvGraphicFramePr>
        <p:xfrm>
          <a:off x="149301" y="1357715"/>
          <a:ext cx="8821445" cy="527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283"/>
                <a:gridCol w="1164824"/>
                <a:gridCol w="1356775"/>
                <a:gridCol w="2297563"/>
                <a:gridCol w="3446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Issue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Weak</a:t>
                      </a:r>
                      <a:r>
                        <a:rPr lang="en-US" baseline="0" dirty="0" smtClean="0"/>
                        <a:t> Topic Sentences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BC is gaining</a:t>
                      </a:r>
                      <a:r>
                        <a:rPr lang="en-US" baseline="0" dirty="0" smtClean="0"/>
                        <a:t> popularity in the world.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FF00"/>
                          </a:solidFill>
                        </a:rPr>
                        <a:t>-Read the topic</a:t>
                      </a:r>
                      <a:r>
                        <a:rPr lang="en-US" baseline="0" dirty="0" smtClean="0">
                          <a:solidFill>
                            <a:srgbClr val="FFFF00"/>
                          </a:solidFill>
                        </a:rPr>
                        <a:t> sentences of your description and see good flow for entire paper.</a:t>
                      </a:r>
                      <a:endParaRPr lang="en-US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Interesting, but distracting narrative beyond the</a:t>
                      </a:r>
                      <a:r>
                        <a:rPr lang="en-US" sz="1400" baseline="0" dirty="0" smtClean="0"/>
                        <a:t> focus of the exercise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-Peripheral Historic facts</a:t>
                      </a:r>
                    </a:p>
                    <a:p>
                      <a:r>
                        <a:rPr lang="en-US" sz="1400" dirty="0" smtClean="0"/>
                        <a:t>-Focus</a:t>
                      </a:r>
                      <a:r>
                        <a:rPr lang="en-US" sz="1400" baseline="0" dirty="0" smtClean="0"/>
                        <a:t> on applications when </a:t>
                      </a:r>
                      <a:r>
                        <a:rPr lang="en-US" sz="1400" baseline="0" dirty="0" smtClean="0">
                          <a:solidFill>
                            <a:srgbClr val="FF0000"/>
                          </a:solidFill>
                        </a:rPr>
                        <a:t>description is the assignment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r>
                        <a:rPr lang="en-US" sz="1400" dirty="0" smtClean="0">
                          <a:solidFill>
                            <a:srgbClr val="FF0000"/>
                          </a:solidFill>
                        </a:rPr>
                        <a:t>Focus on the purpose of the document</a:t>
                      </a:r>
                      <a:r>
                        <a:rPr lang="en-US" sz="1400" baseline="0" dirty="0" smtClean="0"/>
                        <a:t> and limit filler to a transition role either for the beginning or between elements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Passive Voice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-non active statements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-”</a:t>
                      </a:r>
                      <a:r>
                        <a:rPr lang="en-US" sz="1400" b="0" dirty="0" err="1" smtClean="0"/>
                        <a:t>Blockchain</a:t>
                      </a:r>
                      <a:r>
                        <a:rPr lang="en-US" sz="1400" b="0" baseline="0" dirty="0" smtClean="0"/>
                        <a:t> was applied to Bitcoin by 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Satoshi </a:t>
                      </a:r>
                      <a:r>
                        <a:rPr 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Nakamoto</a:t>
                      </a:r>
                      <a:r>
                        <a:rPr lang="en-US" sz="1400" b="0" baseline="0" dirty="0" smtClean="0"/>
                        <a:t>”</a:t>
                      </a:r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-Review an</a:t>
                      </a:r>
                      <a:r>
                        <a:rPr lang="en-US" sz="1400" baseline="0" dirty="0" smtClean="0"/>
                        <a:t>d convert all sentences to active “Satoshi </a:t>
                      </a:r>
                      <a:r>
                        <a:rPr lang="en-US" sz="1400" baseline="0" dirty="0" err="1" smtClean="0"/>
                        <a:t>Nakamoto</a:t>
                      </a:r>
                      <a:r>
                        <a:rPr lang="en-US" sz="1400" baseline="0" dirty="0" smtClean="0"/>
                        <a:t> wrote the Bitcoin whitepaper based on </a:t>
                      </a:r>
                      <a:r>
                        <a:rPr lang="en-US" sz="1400" baseline="0" dirty="0" err="1" smtClean="0"/>
                        <a:t>Blockchain</a:t>
                      </a:r>
                      <a:r>
                        <a:rPr lang="en-US" sz="1400" baseline="0" dirty="0" smtClean="0"/>
                        <a:t>.”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Pronouns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</a:t>
                      </a:r>
                      <a:r>
                        <a:rPr lang="en-US" sz="1400" baseline="0" dirty="0" smtClean="0"/>
                        <a:t> “it, I , they”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“</a:t>
                      </a:r>
                      <a:r>
                        <a:rPr lang="en-US" sz="1400" dirty="0" err="1" smtClean="0"/>
                        <a:t>Blockchain</a:t>
                      </a:r>
                      <a:r>
                        <a:rPr lang="en-US" sz="1400" baseline="0" dirty="0" smtClean="0"/>
                        <a:t> is a secure ledger technology.  It underlies Bitcoin and other valuable services”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“ </a:t>
                      </a:r>
                      <a:r>
                        <a:rPr lang="en-US" sz="1400" dirty="0" err="1" smtClean="0"/>
                        <a:t>Blockchain</a:t>
                      </a:r>
                      <a:r>
                        <a:rPr lang="en-US" sz="1400" baseline="0" dirty="0" smtClean="0"/>
                        <a:t> is a secure ledger technology that underlies Bitcoin and other valuable services”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Proper</a:t>
                      </a:r>
                      <a:r>
                        <a:rPr lang="en-US" baseline="0" dirty="0" smtClean="0"/>
                        <a:t> verbs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Choose a</a:t>
                      </a:r>
                      <a:r>
                        <a:rPr lang="en-US" sz="1400" baseline="0" dirty="0" smtClean="0"/>
                        <a:t> time reference and stick to it in all verbs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“Several cryptocurrencies</a:t>
                      </a:r>
                      <a:r>
                        <a:rPr lang="en-US" sz="1400" baseline="0" dirty="0" smtClean="0"/>
                        <a:t> were using </a:t>
                      </a:r>
                      <a:r>
                        <a:rPr lang="en-US" sz="1400" baseline="0" dirty="0" err="1" smtClean="0"/>
                        <a:t>Blockchain</a:t>
                      </a:r>
                      <a:r>
                        <a:rPr lang="en-US" sz="1400" baseline="0" dirty="0" smtClean="0"/>
                        <a:t> in 2015”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Reference is real time and  is in the</a:t>
                      </a:r>
                      <a:r>
                        <a:rPr lang="en-US" sz="1400" baseline="0" dirty="0" smtClean="0"/>
                        <a:t> past –”used” is past.  Go with “Cryptocurrencies used </a:t>
                      </a:r>
                      <a:r>
                        <a:rPr lang="en-US" sz="1400" baseline="0" dirty="0" err="1" smtClean="0"/>
                        <a:t>Blockchain</a:t>
                      </a:r>
                      <a:r>
                        <a:rPr lang="en-US" sz="1400" baseline="0" dirty="0" smtClean="0"/>
                        <a:t>..” Also avoid “are using”—”use”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363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59" y="82149"/>
            <a:ext cx="7886700" cy="88615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Semester Major Items</a:t>
            </a:r>
            <a:r>
              <a:rPr lang="en-US" sz="1300" dirty="0" smtClean="0"/>
              <a:t>…..(subject to modification)</a:t>
            </a:r>
            <a:endParaRPr lang="en-US" sz="13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095957"/>
              </p:ext>
            </p:extLst>
          </p:nvPr>
        </p:nvGraphicFramePr>
        <p:xfrm>
          <a:off x="680606" y="1173942"/>
          <a:ext cx="7886700" cy="3510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/>
                <a:gridCol w="1577340"/>
                <a:gridCol w="1577340"/>
                <a:gridCol w="1577340"/>
                <a:gridCol w="1577340"/>
              </a:tblGrid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Mid</a:t>
                      </a:r>
                      <a:r>
                        <a:rPr lang="en-US" sz="1200" baseline="0" dirty="0" smtClean="0"/>
                        <a:t> Term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Resume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Paper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Presentation</a:t>
                      </a:r>
                      <a:r>
                        <a:rPr lang="en-US" sz="1200" baseline="0" dirty="0" smtClean="0"/>
                        <a:t>  (slides )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 Paragraph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9.5.19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 </a:t>
                      </a:r>
                      <a:r>
                        <a:rPr lang="en-US" sz="1200" baseline="0" dirty="0" smtClean="0"/>
                        <a:t>  Proposed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9.12.19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Topic Final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9.19.19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10.10.19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Outline/</a:t>
                      </a:r>
                      <a:r>
                        <a:rPr lang="en-US" sz="1200" baseline="0" dirty="0" smtClean="0"/>
                        <a:t> Abstract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9.26.19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10.31.19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Research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10.1.19</a:t>
                      </a:r>
                      <a:endParaRPr lang="en-US" sz="1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10.24.19 (Class)</a:t>
                      </a:r>
                      <a:endParaRPr lang="en-US" sz="1600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10.15.19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Draft Complete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10.10.19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11.7.19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11.19.19</a:t>
                      </a:r>
                      <a:endParaRPr lang="en-US" dirty="0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Submit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10.22.19</a:t>
                      </a:r>
                      <a:endParaRPr lang="en-US" sz="1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11.14.19</a:t>
                      </a:r>
                      <a:endParaRPr lang="en-US" dirty="0"/>
                    </a:p>
                  </a:txBody>
                  <a:tcPr>
                    <a:solidFill>
                      <a:srgbClr val="CC66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11.26.19</a:t>
                      </a:r>
                      <a:endParaRPr lang="en-US" dirty="0"/>
                    </a:p>
                  </a:txBody>
                  <a:tcP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12.3.19</a:t>
                      </a:r>
                      <a:endParaRPr lang="en-US" dirty="0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Final Presentation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12.17.19  (Sect 1)</a:t>
                      </a:r>
                    </a:p>
                    <a:p>
                      <a:r>
                        <a:rPr lang="en-US" sz="1200" dirty="0" smtClean="0"/>
                        <a:t>12.12.19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(Sect</a:t>
                      </a:r>
                      <a:r>
                        <a:rPr lang="en-US" sz="1200" baseline="0" dirty="0" smtClean="0"/>
                        <a:t> 2)</a:t>
                      </a:r>
                      <a:endParaRPr lang="en-US" sz="1200" dirty="0"/>
                    </a:p>
                  </a:txBody>
                  <a:tcPr>
                    <a:solidFill>
                      <a:srgbClr val="6699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71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206840"/>
            <a:ext cx="7886700" cy="886159"/>
          </a:xfrm>
        </p:spPr>
        <p:txBody>
          <a:bodyPr>
            <a:normAutofit/>
          </a:bodyPr>
          <a:lstStyle/>
          <a:p>
            <a:r>
              <a:rPr lang="en-US" dirty="0" smtClean="0"/>
              <a:t>A Step Closer to Midterm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797669"/>
              </p:ext>
            </p:extLst>
          </p:nvPr>
        </p:nvGraphicFramePr>
        <p:xfrm>
          <a:off x="779316" y="1397000"/>
          <a:ext cx="7741228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9701"/>
                <a:gridCol w="1413274"/>
                <a:gridCol w="25882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Discuss a topic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9.5.19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paragraph on end product (Bring to Class)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Propose a topic/ company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9.12.19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600 words</a:t>
                      </a:r>
                      <a:r>
                        <a:rPr lang="en-US" baseline="0" dirty="0" smtClean="0"/>
                        <a:t> overview of the paper (</a:t>
                      </a:r>
                      <a:r>
                        <a:rPr lang="en-US" baseline="0" dirty="0" err="1" smtClean="0"/>
                        <a:t>Turnin</a:t>
                      </a:r>
                      <a:r>
                        <a:rPr lang="en-US" baseline="0" dirty="0" smtClean="0"/>
                        <a:t>)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Abstract/Outline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9.26.19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Skeleton of the paper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Research Deliverable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10.1.19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 Element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Draft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10.10.19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 paper, but needing edit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Final Submission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10.22.19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product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67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JSU-Standard-PPT (5)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DB126CB-D441-464B-B99B-340F3E68FEA0}"/>
    </a:ext>
  </a:extLst>
</a:theme>
</file>

<file path=ppt/theme/theme10.xml><?xml version="1.0" encoding="utf-8"?>
<a:theme xmlns:a="http://schemas.openxmlformats.org/drawingml/2006/main" name="1_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38E574D-EE11-4760-836B-ADD15C9B1572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7B5C3B03-1458-4E66-964B-19136E2BB492}"/>
    </a:ext>
  </a:extLst>
</a:theme>
</file>

<file path=ppt/theme/theme3.xml><?xml version="1.0" encoding="utf-8"?>
<a:theme xmlns:a="http://schemas.openxmlformats.org/drawingml/2006/main" name="Titl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A99606CA-E4DD-4A7E-ADE3-38754EF64503}"/>
    </a:ext>
  </a:extLst>
</a:theme>
</file>

<file path=ppt/theme/theme4.xml><?xml version="1.0" encoding="utf-8"?>
<a:theme xmlns:a="http://schemas.openxmlformats.org/drawingml/2006/main" name="Bump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5B6FD638-AF11-4110-A98B-52A30CAD40C6}"/>
    </a:ext>
  </a:extLst>
</a:theme>
</file>

<file path=ppt/theme/theme5.xml><?xml version="1.0" encoding="utf-8"?>
<a:theme xmlns:a="http://schemas.openxmlformats.org/drawingml/2006/main" name="Section Header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7B92B18D-2067-401C-8110-0CCB6A0E47FC}"/>
    </a:ext>
  </a:extLst>
</a:theme>
</file>

<file path=ppt/theme/theme6.xml><?xml version="1.0" encoding="utf-8"?>
<a:theme xmlns:a="http://schemas.openxmlformats.org/drawingml/2006/main" name="Whit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304BAEE5-2FC4-42BA-9CBC-59F25EDAC538}"/>
    </a:ext>
  </a:extLst>
</a:theme>
</file>

<file path=ppt/theme/theme7.xml><?xml version="1.0" encoding="utf-8"?>
<a:theme xmlns:a="http://schemas.openxmlformats.org/drawingml/2006/main" name="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038E574D-EE11-4760-836B-ADD15C9B1572}"/>
    </a:ext>
  </a:extLst>
</a:theme>
</file>

<file path=ppt/theme/theme8.xml><?xml version="1.0" encoding="utf-8"?>
<a:theme xmlns:a="http://schemas.openxmlformats.org/drawingml/2006/main" name="Imag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2FA2181D-B5FB-4A35-83F1-4BE74620503A}"/>
    </a:ext>
  </a:extLst>
</a:theme>
</file>

<file path=ppt/theme/theme9.xml><?xml version="1.0" encoding="utf-8"?>
<a:theme xmlns:a="http://schemas.openxmlformats.org/drawingml/2006/main" name="Chart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JSU - Standard - Draft 5.potx" id="{36E5E114-1A42-43F1-917F-B66C68889A8F}" vid="{A280AFC1-4B8A-4049-87F8-E60A0114FF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SJSU-Standard-PPT (5)</Template>
  <TotalTime>20080</TotalTime>
  <Words>1444</Words>
  <Application>Microsoft Office PowerPoint</Application>
  <PresentationFormat>On-screen Show (4:3)</PresentationFormat>
  <Paragraphs>325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Arial</vt:lpstr>
      <vt:lpstr>Helvetica Neue</vt:lpstr>
      <vt:lpstr>SJSU Spartan Regular</vt:lpstr>
      <vt:lpstr>SJSU Spartan Bold</vt:lpstr>
      <vt:lpstr>Calibri</vt:lpstr>
      <vt:lpstr>SJSU-Standard-PPT (5)</vt:lpstr>
      <vt:lpstr>Cover Slides</vt:lpstr>
      <vt:lpstr>Title Slides</vt:lpstr>
      <vt:lpstr>Bumper Slides</vt:lpstr>
      <vt:lpstr>Section Headers</vt:lpstr>
      <vt:lpstr>White Content Slides</vt:lpstr>
      <vt:lpstr>Blue Content Slides</vt:lpstr>
      <vt:lpstr>Image Slides</vt:lpstr>
      <vt:lpstr>Charts</vt:lpstr>
      <vt:lpstr>1_Blue Content Slides</vt:lpstr>
      <vt:lpstr>EE 295</vt:lpstr>
      <vt:lpstr>PowerPoint Presentation</vt:lpstr>
      <vt:lpstr>Makeup Class for Missed Sep 24, 2019 Session</vt:lpstr>
      <vt:lpstr>Fair Warning</vt:lpstr>
      <vt:lpstr>PowerPoint Presentation</vt:lpstr>
      <vt:lpstr>Tech Description: Blockchain</vt:lpstr>
      <vt:lpstr>Writing Insight for Blockchain: Avoid the Offenders</vt:lpstr>
      <vt:lpstr>Semester Major Items…..(subject to modification)</vt:lpstr>
      <vt:lpstr>A Step Closer to Midterm</vt:lpstr>
      <vt:lpstr>Midterm-Related Abstract/Expanded Outline </vt:lpstr>
      <vt:lpstr>First 5 page Proposal A Concise version  of a Business Plan      </vt:lpstr>
      <vt:lpstr>Midterm-Research Assignment For Oct 1: </vt:lpstr>
      <vt:lpstr>Midterm Research Submission</vt:lpstr>
      <vt:lpstr>Midterm: First 5 Page Report </vt:lpstr>
      <vt:lpstr>2nd &amp; 3rd Five Page Reports (Final Paper): Initial Input</vt:lpstr>
      <vt:lpstr>Group Discussions: Finals Group Therapy (Next Class)</vt:lpstr>
      <vt:lpstr>Challenger Disaster</vt:lpstr>
      <vt:lpstr>Discussion Items</vt:lpstr>
      <vt:lpstr>Backup Slides</vt:lpstr>
      <vt:lpstr>IEEE Author Center</vt:lpstr>
      <vt:lpstr>IEEE Citations (For  both Midterm and  Final) Wikipedia is not an acceptable source above Middle School </vt:lpstr>
      <vt:lpstr>IEEE Citations</vt:lpstr>
      <vt:lpstr>IEEE Citations</vt:lpstr>
      <vt:lpstr>IEEE Citations</vt:lpstr>
      <vt:lpstr>IEEE Citations</vt:lpstr>
      <vt:lpstr>IEEE Citations</vt:lpstr>
      <vt:lpstr>IEEE Citations</vt:lpstr>
      <vt:lpstr>IEEE Citations</vt:lpstr>
      <vt:lpstr>IEEE Citations</vt:lpstr>
      <vt:lpstr>IEEE Citations</vt:lpstr>
      <vt:lpstr>PowerPoint Presentation</vt:lpstr>
      <vt:lpstr>Extra Credit Opportunity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Wrappe</dc:creator>
  <cp:lastModifiedBy>Tom Wrappe (C)</cp:lastModifiedBy>
  <cp:revision>200</cp:revision>
  <cp:lastPrinted>2017-09-07T00:54:36Z</cp:lastPrinted>
  <dcterms:created xsi:type="dcterms:W3CDTF">2017-08-23T13:02:48Z</dcterms:created>
  <dcterms:modified xsi:type="dcterms:W3CDTF">2019-10-02T01:45:45Z</dcterms:modified>
</cp:coreProperties>
</file>